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73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322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323" r:id="rId28"/>
    <p:sldId id="283" r:id="rId29"/>
    <p:sldId id="284" r:id="rId30"/>
    <p:sldId id="285" r:id="rId31"/>
    <p:sldId id="360" r:id="rId32"/>
    <p:sldId id="286" r:id="rId33"/>
    <p:sldId id="325" r:id="rId34"/>
    <p:sldId id="313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28" r:id="rId46"/>
    <p:sldId id="329" r:id="rId47"/>
    <p:sldId id="330" r:id="rId48"/>
    <p:sldId id="331" r:id="rId49"/>
    <p:sldId id="332" r:id="rId50"/>
    <p:sldId id="345" r:id="rId51"/>
    <p:sldId id="346" r:id="rId52"/>
    <p:sldId id="333" r:id="rId53"/>
    <p:sldId id="358" r:id="rId54"/>
    <p:sldId id="359" r:id="rId55"/>
    <p:sldId id="327" r:id="rId56"/>
    <p:sldId id="298" r:id="rId57"/>
    <p:sldId id="299" r:id="rId58"/>
    <p:sldId id="300" r:id="rId59"/>
    <p:sldId id="301" r:id="rId60"/>
    <p:sldId id="324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11" r:id="rId69"/>
    <p:sldId id="326" r:id="rId70"/>
    <p:sldId id="320" r:id="rId71"/>
    <p:sldId id="321" r:id="rId72"/>
  </p:sldIdLst>
  <p:sldSz cx="9144000" cy="5715000" type="screen16x10"/>
  <p:notesSz cx="6858000" cy="9144000"/>
  <p:embeddedFontLst>
    <p:embeddedFont>
      <p:font typeface="Arimo" panose="020B0604020202020204" charset="0"/>
      <p:regular r:id="rId74"/>
      <p:bold r:id="rId75"/>
      <p:italic r:id="rId76"/>
      <p:boldItalic r:id="rId77"/>
    </p:embeddedFont>
    <p:embeddedFont>
      <p:font typeface="Cambria Math" panose="02040503050406030204" pitchFamily="18" charset="0"/>
      <p:regular r:id="rId78"/>
    </p:embeddedFont>
    <p:embeddedFont>
      <p:font typeface="Verdana" panose="020B0604030504040204" pitchFamily="34" charset="0"/>
      <p:regular r:id="rId79"/>
      <p:bold r:id="rId80"/>
      <p:italic r:id="rId81"/>
      <p:boldItalic r:id="rId8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255EFB-6628-40F4-BCA4-4F9D169AC855}" v="5" dt="2024-08-05T16:32:10.386"/>
  </p1510:revLst>
</p1510:revInfo>
</file>

<file path=ppt/tableStyles.xml><?xml version="1.0" encoding="utf-8"?>
<a:tblStyleLst xmlns:a="http://schemas.openxmlformats.org/drawingml/2006/main" def="{490565DB-0031-43BA-A8C8-BE7A154BCC97}">
  <a:tblStyle styleId="{490565DB-0031-43BA-A8C8-BE7A154BCC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E9B4C5-98F4-41BC-A693-AB40C68005E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BAC242-0800-4460-8E16-9B4E29888C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95"/>
  </p:normalViewPr>
  <p:slideViewPr>
    <p:cSldViewPr snapToGrid="0">
      <p:cViewPr varScale="1">
        <p:scale>
          <a:sx n="121" d="100"/>
          <a:sy n="121" d="100"/>
        </p:scale>
        <p:origin x="1236" y="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presProps" Target="presProps.xml"/><Relationship Id="rId88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microsoft.com/office/2016/11/relationships/changesInfo" Target="changesInfos/changesInfo1.xml"/><Relationship Id="rId61" Type="http://schemas.openxmlformats.org/officeDocument/2006/relationships/slide" Target="slides/slide60.xml"/><Relationship Id="rId82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B5255EFB-6628-40F4-BCA4-4F9D169AC855}"/>
    <pc:docChg chg="undo custSel addSld modSld">
      <pc:chgData name="Luciano Pereira Soares" userId="16c53e34-c952-423e-8700-c0525d23304f" providerId="ADAL" clId="{B5255EFB-6628-40F4-BCA4-4F9D169AC855}" dt="2024-08-05T16:39:25.414" v="529" actId="113"/>
      <pc:docMkLst>
        <pc:docMk/>
      </pc:docMkLst>
      <pc:sldChg chg="modSp mod">
        <pc:chgData name="Luciano Pereira Soares" userId="16c53e34-c952-423e-8700-c0525d23304f" providerId="ADAL" clId="{B5255EFB-6628-40F4-BCA4-4F9D169AC855}" dt="2024-08-05T16:29:25.329" v="134" actId="5793"/>
        <pc:sldMkLst>
          <pc:docMk/>
          <pc:sldMk cId="0" sldId="258"/>
        </pc:sldMkLst>
        <pc:spChg chg="mod">
          <ac:chgData name="Luciano Pereira Soares" userId="16c53e34-c952-423e-8700-c0525d23304f" providerId="ADAL" clId="{B5255EFB-6628-40F4-BCA4-4F9D169AC855}" dt="2024-08-05T16:29:25.329" v="134" actId="5793"/>
          <ac:spMkLst>
            <pc:docMk/>
            <pc:sldMk cId="0" sldId="258"/>
            <ac:spMk id="44" creationId="{00000000-0000-0000-0000-000000000000}"/>
          </ac:spMkLst>
        </pc:spChg>
      </pc:sldChg>
      <pc:sldChg chg="modSp mod">
        <pc:chgData name="Luciano Pereira Soares" userId="16c53e34-c952-423e-8700-c0525d23304f" providerId="ADAL" clId="{B5255EFB-6628-40F4-BCA4-4F9D169AC855}" dt="2024-08-05T16:31:35.212" v="274" actId="27636"/>
        <pc:sldMkLst>
          <pc:docMk/>
          <pc:sldMk cId="0" sldId="284"/>
        </pc:sldMkLst>
        <pc:spChg chg="mod">
          <ac:chgData name="Luciano Pereira Soares" userId="16c53e34-c952-423e-8700-c0525d23304f" providerId="ADAL" clId="{B5255EFB-6628-40F4-BCA4-4F9D169AC855}" dt="2024-08-05T16:31:35.212" v="274" actId="27636"/>
          <ac:spMkLst>
            <pc:docMk/>
            <pc:sldMk cId="0" sldId="284"/>
            <ac:spMk id="284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6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7" creationId="{00000000-0000-0000-0000-000000000000}"/>
          </ac:spMkLst>
        </pc:sp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89" creationId="{00000000-0000-0000-0000-000000000000}"/>
          </ac:picMkLst>
        </pc:pic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90" creationId="{00000000-0000-0000-0000-000000000000}"/>
          </ac:picMkLst>
        </pc:picChg>
      </pc:sldChg>
      <pc:sldChg chg="modSp add mod">
        <pc:chgData name="Luciano Pereira Soares" userId="16c53e34-c952-423e-8700-c0525d23304f" providerId="ADAL" clId="{B5255EFB-6628-40F4-BCA4-4F9D169AC855}" dt="2024-08-05T16:39:25.414" v="529" actId="113"/>
        <pc:sldMkLst>
          <pc:docMk/>
          <pc:sldMk cId="4156643299" sldId="360"/>
        </pc:sldMkLst>
        <pc:spChg chg="mod">
          <ac:chgData name="Luciano Pereira Soares" userId="16c53e34-c952-423e-8700-c0525d23304f" providerId="ADAL" clId="{B5255EFB-6628-40F4-BCA4-4F9D169AC855}" dt="2024-08-05T16:33:11.126" v="451" actId="6549"/>
          <ac:spMkLst>
            <pc:docMk/>
            <pc:sldMk cId="4156643299" sldId="360"/>
            <ac:spMk id="298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9:25.414" v="529" actId="113"/>
          <ac:spMkLst>
            <pc:docMk/>
            <pc:sldMk cId="4156643299" sldId="360"/>
            <ac:spMk id="29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cinemablend.com/filter:scale/quill/7/c/b/1/d/2/7cb1d279dace2eeb5af231fc30d8bffaad4ae755.jpg?mw=60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cdn4.digitaltrends.com/image/digitaltrends/star-wars-the-rise-of-skywalker-lightsaber-water-battle-1920x1080.jpg" TargetMode="External"/><Relationship Id="rId4" Type="http://schemas.openxmlformats.org/officeDocument/2006/relationships/hyperlink" Target="https://media.2oceansvibe.com/wp-content/uploads/2019/07/lion-king-movie-1.jpg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1sOZChpw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news.com/apples-new-touchy-macbook-pro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.s-microsoft.com/pt-br/CMSImages/windows10-laptop.png?version=0bf90e10-f3b6-acaf-41fd-1c538d8c24bc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uatv.com.br/tv-55-oled-lg-ultra-hd-smart-oled55b6p/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scape.com.br/celular/smartphone-samsung-galaxy-s10-128gb-4g" TargetMode="External"/><Relationship Id="rId5" Type="http://schemas.openxmlformats.org/officeDocument/2006/relationships/hyperlink" Target="https://www.apple.com/br/shop/buy-ipad/ipad-10-2/32gb-prateado-wifi" TargetMode="External"/><Relationship Id="rId4" Type="http://schemas.openxmlformats.org/officeDocument/2006/relationships/hyperlink" Target="https://www.philips.com.br/c-p/221TE2LB_00/monitor-led-com-sintonizador-de-tv-digital" TargetMode="Externa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apple/comments/9fp1ty/did_you_ever_looked_at_apple_screens_under_a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gD68dUXMLQg" TargetMode="Externa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youcompute.co.uk/l3-bresenham.html" TargetMode="External"/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6818f0e4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76818f0e4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76818f0e4_6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https://img.cinemablend.com/filter:scale/quill/7/c/b/1/d/2/7cb1d279dace2eeb5af231fc30d8bffaad4ae755.jpg?mw=600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https://media.2oceansvibe.com/wp-content/uploads/2019/07/lion-king-movie-1.jpg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https://icdn4.digitaltrends.com/image/digitaltrends/star-wars-the-rise-of-skywalker-lightsaber-water-battle-1920x1080.jpg</a:t>
            </a: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https://www.youtube.com/watch?v=Kq1sOZChpwI</a:t>
            </a:r>
            <a:endParaRPr/>
          </a:p>
        </p:txBody>
      </p:sp>
      <p:sp>
        <p:nvSpPr>
          <p:cNvPr id="149" name="Google Shape;14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com animações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resolução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tempo de resposta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Transparências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taxa de atualização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Sketchpad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Graphical User Interface on the Xerox Star 8010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https://www.gearnews.com/apples-new-touchy-macbook-pro/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https://c.s-microsoft.com/pt-br/CMSImages/windows10-laptop.png?version=0bf90e10-f3b6-acaf-41fd-1c538d8c24bc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76818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e76818f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e76818f0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https://i.ytimg.com/vi/D_f84nIB9J8/maxresdefault.jpg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https://www.researchgate.net/profile/Heinz_Handels/publication/242507381/figure/fig1/AS:393262910197761@1470772592308/3D-model-of-the-inner-organs-derived-from-the-Visible-Human-data-set-The-representation_Q640.jpg</a:t>
            </a:r>
            <a:endParaRPr/>
          </a:p>
        </p:txBody>
      </p:sp>
      <p:sp>
        <p:nvSpPr>
          <p:cNvPr id="224" name="Google Shape;22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6b444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6b444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b86b444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74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385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76818f0e4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76818f0e4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38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90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4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57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681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68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17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6818f0e4_6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e76818f0e4_6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785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98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4206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48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56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532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9127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397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33418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92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409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297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76818f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76818f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https://compresuatv.com.br/tv-55-oled-lg-ultra-hd-smart-oled55b6p/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https://www.philips.com.br/c-p/221TE2LB_00/monitor-led-com-sintonizador-de-tv-digital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https://www.apple.com/br/shop/buy-ipad/ipad-10-2/32gb-prateado-wifi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https://www.buscape.com.br/celular/smartphone-samsung-galaxy-s10-128gb-4g</a:t>
            </a:r>
            <a:endParaRPr/>
          </a:p>
        </p:txBody>
      </p:sp>
      <p:sp>
        <p:nvSpPr>
          <p:cNvPr id="422" name="Google Shape;422;ge76818f0e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76818f0e4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e76818f0e4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76818f0e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https://www.reddit.com/r/apple/comments/9fp1ty/did_you_ever_looked_at_apple_screens_under_a/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https://www.youtube.com/watch?v=gD68dUXMLQg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76818f0e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76818f0e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76818f0e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76818f0e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e76818f0e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6818f0e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e76818f0e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76818f0e4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e76818f0e4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76818f0e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76818f0e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76818f0e4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e76818f0e4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e76818f0e4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76818f0e4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e76818f0e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86b444e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86b444e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https://www.canyoucompute.co.uk/l3-bresenham.html</a:t>
            </a:r>
            <a:r>
              <a:rPr lang="pt-BR"/>
              <a:t> </a:t>
            </a:r>
            <a:endParaRPr/>
          </a:p>
        </p:txBody>
      </p:sp>
      <p:sp>
        <p:nvSpPr>
          <p:cNvPr id="546" name="Google Shape;546;gb86b444e1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76818f0e4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e76818f0e4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76818f0e4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e76818f0e4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6818f0e4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e76818f0e4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oXFgQTFx1M?feature=oembed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s://www.youtube.com/watch?v=3oXFgQTFx1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openxmlformats.org/officeDocument/2006/relationships/hyperlink" Target="https://www.techpowerup.com/gpu-specs/geforce-rtx-4090.c388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techpowerup.com/gpu-specs/geforce-rtx-2080-ti.c3305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Architecture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osettacode.org/wiki/Bitmap/Bresenham%27s_line_algorithm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1: Introdução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Computação Gráfica?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667731" y="1286278"/>
            <a:ext cx="7985100" cy="129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dirty="0">
                <a:latin typeface="Arial"/>
                <a:ea typeface="Arial"/>
                <a:cs typeface="Arial"/>
                <a:sym typeface="Arial"/>
              </a:rPr>
              <a:t>Computação Gráfica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dirty="0">
                <a:latin typeface="Arial"/>
                <a:ea typeface="Arial"/>
                <a:cs typeface="Arial"/>
                <a:sym typeface="Arial"/>
              </a:rPr>
              <a:t>O uso de computadores para gerar e manipular informações visuais.</a:t>
            </a:r>
            <a:endParaRPr dirty="0"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EBA95-1C48-D040-B576-9D6CE23B3D47}"/>
              </a:ext>
            </a:extLst>
          </p:cNvPr>
          <p:cNvGrpSpPr/>
          <p:nvPr/>
        </p:nvGrpSpPr>
        <p:grpSpPr>
          <a:xfrm>
            <a:off x="2667000" y="2857500"/>
            <a:ext cx="3810000" cy="2501444"/>
            <a:chOff x="2667000" y="2857500"/>
            <a:chExt cx="3810000" cy="2501444"/>
          </a:xfrm>
        </p:grpSpPr>
        <p:pic>
          <p:nvPicPr>
            <p:cNvPr id="1026" name="Picture 2" descr="Epic Facts About Lord Of The Rings - Factinate">
              <a:extLst>
                <a:ext uri="{FF2B5EF4-FFF2-40B4-BE49-F238E27FC236}">
                  <a16:creationId xmlns:a16="http://schemas.microsoft.com/office/drawing/2014/main" id="{1A4A0E35-565F-F4F2-8B9C-62B14283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857500"/>
              <a:ext cx="3810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4918A1-7BB5-C847-1543-18C70E45E8E9}"/>
                </a:ext>
              </a:extLst>
            </p:cNvPr>
            <p:cNvSpPr txBox="1"/>
            <p:nvPr/>
          </p:nvSpPr>
          <p:spPr>
            <a:xfrm>
              <a:off x="3412502" y="5143500"/>
              <a:ext cx="30644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/>
                <a:t>Lord of the Rings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Onde está a Computação Gráfica?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857425" y="769050"/>
            <a:ext cx="6881700" cy="4691825"/>
            <a:chOff x="765425" y="844450"/>
            <a:chExt cx="6881700" cy="4691825"/>
          </a:xfrm>
        </p:grpSpPr>
        <p:sp>
          <p:nvSpPr>
            <p:cNvPr id="118" name="Google Shape;118;p14"/>
            <p:cNvSpPr/>
            <p:nvPr/>
          </p:nvSpPr>
          <p:spPr>
            <a:xfrm>
              <a:off x="3304650" y="211882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Dados</a:t>
              </a:r>
              <a:endParaRPr sz="24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04650" y="345757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Imagens</a:t>
              </a: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99950" y="1538050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387600" y="84445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Modelagem Geométrica</a:t>
              </a:r>
              <a:endParaRPr sz="18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74975" y="2495625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5425" y="285750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Computação</a:t>
              </a:r>
              <a:endParaRPr sz="1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Gráfica</a:t>
              </a:r>
              <a:endParaRPr sz="1800"/>
            </a:p>
          </p:txBody>
        </p:sp>
        <p:sp>
          <p:nvSpPr>
            <p:cNvPr id="124" name="Google Shape;124;p14"/>
            <p:cNvSpPr/>
            <p:nvPr/>
          </p:nvSpPr>
          <p:spPr>
            <a:xfrm rot="10800000">
              <a:off x="4945925" y="2263500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5790425" y="2718675"/>
              <a:ext cx="185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Visão Computacional</a:t>
              </a:r>
              <a:endParaRPr sz="1800"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3717000" y="4231275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3136500" y="4797375"/>
              <a:ext cx="1892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Processamento</a:t>
              </a:r>
              <a:br>
                <a:rPr lang="pt-BR" sz="1800"/>
              </a:br>
              <a:r>
                <a:rPr lang="pt-BR" sz="1800"/>
                <a:t>de Imagens</a:t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Informação Visual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Cerca de 30% do cérebro é dedicado ao processamento visual...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Os olhos são a porta de acesso ao cérebro com maior largura de banda!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773" y="1471850"/>
            <a:ext cx="8192631" cy="295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Filmes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59" y="1022628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0278" y="1428620"/>
            <a:ext cx="3810346" cy="28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District 9 Created A City Of Aliens With Only A Few Actors">
            <a:extLst>
              <a:ext uri="{FF2B5EF4-FFF2-40B4-BE49-F238E27FC236}">
                <a16:creationId xmlns:a16="http://schemas.microsoft.com/office/drawing/2014/main" id="{AF691CF4-7F94-E8BB-7CC0-157AE8B4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6" y="3327403"/>
            <a:ext cx="3604768" cy="20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D58AB-22B9-E815-AACC-0C399B12BC72}"/>
              </a:ext>
            </a:extLst>
          </p:cNvPr>
          <p:cNvSpPr txBox="1"/>
          <p:nvPr/>
        </p:nvSpPr>
        <p:spPr>
          <a:xfrm>
            <a:off x="957834" y="5364229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District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99AD9-F5F2-5C9C-B6AA-0B182AAA3DF0}"/>
              </a:ext>
            </a:extLst>
          </p:cNvPr>
          <p:cNvSpPr txBox="1"/>
          <p:nvPr/>
        </p:nvSpPr>
        <p:spPr>
          <a:xfrm>
            <a:off x="5980176" y="4286380"/>
            <a:ext cx="2770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The Lion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5BBC-CA5A-B97D-9805-04079B8ACB9A}"/>
              </a:ext>
            </a:extLst>
          </p:cNvPr>
          <p:cNvSpPr txBox="1"/>
          <p:nvPr/>
        </p:nvSpPr>
        <p:spPr>
          <a:xfrm>
            <a:off x="393376" y="2927628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Endgame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SIGGRAPH 2021 Computer Animation Festival</a:t>
            </a:r>
            <a:br>
              <a:rPr lang="pt-BR" dirty="0"/>
            </a:br>
            <a:endParaRPr dirty="0"/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1784013" y="5193532"/>
            <a:ext cx="55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hlinkClick r:id="rId4"/>
              </a:rPr>
              <a:t>https://www.youtube.com/watch?v=3oXFgQTFx1M</a:t>
            </a:r>
            <a:r>
              <a:rPr lang="pt-BR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Online Media 1" descr="SIGGRAPH 2024 Electronic Theater Trailer">
            <a:hlinkClick r:id="" action="ppaction://media"/>
            <a:extLst>
              <a:ext uri="{FF2B5EF4-FFF2-40B4-BE49-F238E27FC236}">
                <a16:creationId xmlns:a16="http://schemas.microsoft.com/office/drawing/2014/main" id="{64701EE9-8B37-8B84-47A1-2BAE7B3DAC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81933" y="716112"/>
            <a:ext cx="7580134" cy="428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Jogos Digitais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71" y="1261113"/>
            <a:ext cx="4336330" cy="2436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3949171" y="2287542"/>
            <a:ext cx="5024486" cy="3080248"/>
            <a:chOff x="3949171" y="2287542"/>
            <a:chExt cx="5024486" cy="3080248"/>
          </a:xfrm>
        </p:grpSpPr>
        <p:pic>
          <p:nvPicPr>
            <p:cNvPr id="163" name="Google Shape;16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49171" y="2287542"/>
              <a:ext cx="5024486" cy="2820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9171" y="5177746"/>
              <a:ext cx="1820033" cy="190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Interface Gráfica / Graphical User Interface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l="2687" t="4163" r="2758" b="14975"/>
          <a:stretch/>
        </p:blipFill>
        <p:spPr>
          <a:xfrm>
            <a:off x="2710400" y="1654050"/>
            <a:ext cx="1994294" cy="16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999" y="3162300"/>
            <a:ext cx="2321378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 b="15034"/>
          <a:stretch/>
        </p:blipFill>
        <p:spPr>
          <a:xfrm>
            <a:off x="5489625" y="1480975"/>
            <a:ext cx="3308975" cy="15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8598" y="3107075"/>
            <a:ext cx="2728550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220" y="2142276"/>
            <a:ext cx="2267154" cy="20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Imagem e terrenos para mapas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812734" y="4918503"/>
            <a:ext cx="8006046" cy="50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Mapas, fotos de satélite, imagens de ruas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75" y="934455"/>
            <a:ext cx="7544437" cy="39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CAD (Computer-aided design)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949224" y="4901938"/>
            <a:ext cx="7869555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mecânica, arquitetura, eletrônica, ...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l="271" r="-1"/>
          <a:stretch/>
        </p:blipFill>
        <p:spPr>
          <a:xfrm>
            <a:off x="398751" y="1282045"/>
            <a:ext cx="8402867" cy="345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Arquitetura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990055"/>
            <a:ext cx="4392891" cy="252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2891" y="2739344"/>
            <a:ext cx="4581426" cy="262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Professores</a:t>
            </a:r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1600" y="761463"/>
            <a:ext cx="5406746" cy="13329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dirty="0"/>
              <a:t>Luciano P. Soares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Engenharia de Computação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pela Escola Politécnica da USP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209" y="2120909"/>
            <a:ext cx="849329" cy="11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l="22313" t="4960" r="19637" b="13179"/>
          <a:stretch/>
        </p:blipFill>
        <p:spPr>
          <a:xfrm>
            <a:off x="5893209" y="761464"/>
            <a:ext cx="849329" cy="11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4D31-8E09-D550-B4AF-2517D1667AA4}"/>
              </a:ext>
            </a:extLst>
          </p:cNvPr>
          <p:cNvSpPr txBox="1"/>
          <p:nvPr/>
        </p:nvSpPr>
        <p:spPr>
          <a:xfrm>
            <a:off x="382330" y="2120909"/>
            <a:ext cx="5406016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Fabio Orfali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Ensino de Matemática e Ciências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 Faculdade de Educação da USP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69B3D-F479-7EB0-A113-1E35497DC324}"/>
              </a:ext>
            </a:extLst>
          </p:cNvPr>
          <p:cNvSpPr txBox="1"/>
          <p:nvPr/>
        </p:nvSpPr>
        <p:spPr>
          <a:xfrm>
            <a:off x="381600" y="3383911"/>
            <a:ext cx="540601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Gustavo Braga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Engenheiro de Computação pelo Insper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ustavo Braga - VR Game Engineer - Doge Labs VR | LinkedIn">
            <a:extLst>
              <a:ext uri="{FF2B5EF4-FFF2-40B4-BE49-F238E27FC236}">
                <a16:creationId xmlns:a16="http://schemas.microsoft.com/office/drawing/2014/main" id="{9FE9992E-C1DD-2C02-10D9-264602C78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b="17078"/>
          <a:stretch/>
        </p:blipFill>
        <p:spPr bwMode="auto">
          <a:xfrm>
            <a:off x="5893209" y="3383911"/>
            <a:ext cx="849329" cy="10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92D6A-A82F-5EC8-F307-E82319D2DF4B}"/>
              </a:ext>
            </a:extLst>
          </p:cNvPr>
          <p:cNvSpPr txBox="1"/>
          <p:nvPr/>
        </p:nvSpPr>
        <p:spPr>
          <a:xfrm>
            <a:off x="381600" y="4596674"/>
            <a:ext cx="5406016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Pedro Emil Freme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Designer pela Fatec</a:t>
            </a:r>
          </a:p>
        </p:txBody>
      </p:sp>
      <p:pic>
        <p:nvPicPr>
          <p:cNvPr id="1028" name="Picture 4" descr="Emil Freme - Jr. Lab Technician of Virtual Reality and Digital Games -  Insper Instituto de Ensino e Pesquisa | LinkedIn">
            <a:extLst>
              <a:ext uri="{FF2B5EF4-FFF2-40B4-BE49-F238E27FC236}">
                <a16:creationId xmlns:a16="http://schemas.microsoft.com/office/drawing/2014/main" id="{5F5CF8FD-32E6-18F6-FFD8-99CCF900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91" y="4596674"/>
            <a:ext cx="841747" cy="8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Design de Produtos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4876016"/>
            <a:ext cx="8546062" cy="45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75% do catálogo de produtos da Ikea são imagens renderizadas.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08" y="988604"/>
            <a:ext cx="4820620" cy="237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8940" y="2636264"/>
            <a:ext cx="4524866" cy="2239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289275" y="3365675"/>
            <a:ext cx="176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Tesla Model 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258719" y="2277325"/>
            <a:ext cx="9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Ikea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Visualização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1399876" y="5106306"/>
            <a:ext cx="7112528" cy="51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Científica, Engenharia, Medicina, Jornalismo, ...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29" name="Google Shape;229;p25" descr="Solar Magnetic &quot;Tornado&quot; - Scientific Visualization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643" y="1595198"/>
            <a:ext cx="4727833" cy="26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descr="3D model of the inner organs derived from the Visible Human dat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95" y="1019274"/>
            <a:ext cx="3634324" cy="36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Simulações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8" y="4889912"/>
            <a:ext cx="8428232" cy="44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Simulador de voo, de direção, de cirurgia.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12" y="1018096"/>
            <a:ext cx="7663992" cy="3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Impressão 3D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485" y="1006704"/>
            <a:ext cx="6513922" cy="432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Fundamentos da Computação Gráfica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320511" y="838985"/>
            <a:ext cx="849826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Todas essas aplicações demandam!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Ciência e Matemática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Física da luz, cores, óptica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Cálculo de curvas, geometrias, perspectiva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Amostragens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Arte e psicologia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Percepção: cores, movimento, qualidade de imagem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Arte e Design: composição, forma, iluminação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Supercomputação (GPUs)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675" y="1073629"/>
            <a:ext cx="2913613" cy="186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562" y="3281819"/>
            <a:ext cx="1883152" cy="19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461019" y="5256450"/>
            <a:ext cx="3775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https://www.techpowerup.com/gpu-specs/geforce-rtx-2080-ti.c3305</a:t>
            </a:r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9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61022-4E17-C4FE-802D-AA93877BD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917" y="3373805"/>
            <a:ext cx="1865371" cy="1570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BB1FD2-2398-BDA3-5733-5833CA1A9683}"/>
              </a:ext>
            </a:extLst>
          </p:cNvPr>
          <p:cNvSpPr txBox="1"/>
          <p:nvPr/>
        </p:nvSpPr>
        <p:spPr>
          <a:xfrm>
            <a:off x="4806909" y="5019120"/>
            <a:ext cx="45857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https://www.techpowerup.com/gpu-specs/geforce-rtx-4090.c3889</a:t>
            </a:r>
            <a:r>
              <a:rPr lang="en-US" sz="900" dirty="0"/>
              <a:t> </a:t>
            </a:r>
          </a:p>
        </p:txBody>
      </p:sp>
      <p:pic>
        <p:nvPicPr>
          <p:cNvPr id="1026" name="Picture 2" descr="NVIDIA GeForce RTX 4090 Founders Edition">
            <a:extLst>
              <a:ext uri="{FF2B5EF4-FFF2-40B4-BE49-F238E27FC236}">
                <a16:creationId xmlns:a16="http://schemas.microsoft.com/office/drawing/2014/main" id="{9D7374F6-08B2-CB48-379F-5BAB393B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91" y="1068912"/>
            <a:ext cx="2477661" cy="19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0656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dirty="0"/>
              <a:t>Ao final da disciplina o estudante será capaz de: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Implementar algoritmos diversos de renderização 3D.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Desenvolver rotinas gráficas através de técnicas de álgebra linear.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i="1" dirty="0"/>
              <a:t>Desenvolver </a:t>
            </a:r>
            <a:r>
              <a:rPr lang="pt-BR" sz="1700" i="1" dirty="0" err="1"/>
              <a:t>shaders</a:t>
            </a:r>
            <a:r>
              <a:rPr lang="pt-BR" sz="1700" dirty="0"/>
              <a:t> programáveis em bibliotecas gráficas de baixo nível.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Compreender os diversos elementos das pipelines gráficas.</a:t>
            </a:r>
            <a:endParaRPr sz="1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C863-2D03-7CB1-F331-4A6894C6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9B04-D96D-CA27-BEF2-6434AC9A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749EDD-74D0-6058-90F6-FA525E159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r="18763"/>
          <a:stretch/>
        </p:blipFill>
        <p:spPr bwMode="auto">
          <a:xfrm>
            <a:off x="3655804" y="759676"/>
            <a:ext cx="5021192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95182-5B01-AC19-5D85-104F73D2B6BB}"/>
              </a:ext>
            </a:extLst>
          </p:cNvPr>
          <p:cNvSpPr txBox="1"/>
          <p:nvPr/>
        </p:nvSpPr>
        <p:spPr>
          <a:xfrm>
            <a:off x="381495" y="711868"/>
            <a:ext cx="458571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01 - Introdução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02 - Desenhando Triângulos e X3D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03 - Renderização e Transformações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04 - Coordenadas Homogêneas e Quatérnios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05 - Sistemas de Coordenadas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06 - Projeções Perspectiva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07 - Revisão 1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08 - Grafo de Cena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09 - Interpolação em Triângulos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Anti-aliasing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e Visibilidade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11 - Mapeamento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12 - Revisão 2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13 - Revisão 3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14 - Primitivas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15 - Materiais e Iluminação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16 - Curvas e Animações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17 - Revisão 4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18 - Pipeline Gráfico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19 -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Programmable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21 -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Signed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Distance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Function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22 - Geometrias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23 -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Marching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24 - Sombras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25 -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Tracing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26 - Normal e Gradiente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27 - Aleatoriedade e Ruídos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28 - Revisão / Estúdio</a:t>
            </a:r>
          </a:p>
        </p:txBody>
      </p:sp>
    </p:spTree>
    <p:extLst>
      <p:ext uri="{BB962C8B-B14F-4D97-AF65-F5344CB8AC3E}">
        <p14:creationId xmlns:p14="http://schemas.microsoft.com/office/powerpoint/2010/main" val="61343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871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documentos passados nas aulas deveriam ser suficiente, mas se desejar, essas são excelentes fontes de informação: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graphicFrame>
        <p:nvGraphicFramePr>
          <p:cNvPr id="277" name="Google Shape;277;p31"/>
          <p:cNvGraphicFramePr/>
          <p:nvPr>
            <p:extLst>
              <p:ext uri="{D42A27DB-BD31-4B8C-83A1-F6EECF244321}">
                <p14:modId xmlns:p14="http://schemas.microsoft.com/office/powerpoint/2010/main" val="2330915390"/>
              </p:ext>
            </p:extLst>
          </p:nvPr>
        </p:nvGraphicFramePr>
        <p:xfrm>
          <a:off x="514597" y="1863895"/>
          <a:ext cx="8238850" cy="1880300"/>
        </p:xfrm>
        <a:graphic>
          <a:graphicData uri="http://schemas.openxmlformats.org/drawingml/2006/table">
            <a:tbl>
              <a:tblPr>
                <a:noFill/>
                <a:tableStyleId>{490565DB-0031-43BA-A8C8-BE7A154BCC97}</a:tableStyleId>
              </a:tblPr>
              <a:tblGrid>
                <a:gridCol w="4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HUGHES, John F.; DAM, Andries van; MCGUIRE, Morgan; SKLAR, David F.; FOLEY, James D.; FEINER, Steven K.; AKELEY, Kurt. 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Graphics: Principles and Practice.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Addison-Wesley Professional; 2013.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GREGORY, Jason. </a:t>
                      </a:r>
                      <a:r>
                        <a:rPr lang="pt-BR" sz="1700" b="1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Game Engine Architecture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 K Peters/CRC Press; 2018.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LENGYEL, Eric.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Mathematics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for 3D Game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Programming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Computer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Graphics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</a:t>
                      </a:r>
                      <a:r>
                        <a:rPr lang="pt-BR" sz="17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Cengage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Learning PTR; 2011.</a:t>
                      </a:r>
                      <a:endParaRPr sz="17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90747" y="858562"/>
            <a:ext cx="8428200" cy="16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Projetos do Curso : Projetos 1 e 2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1800" dirty="0"/>
              <a:t>Projetos terão entregas parciais</a:t>
            </a:r>
          </a:p>
          <a:p>
            <a:pPr indent="-355600">
              <a:spcBef>
                <a:spcPts val="0"/>
              </a:spcBef>
              <a:buFont typeface="Arial"/>
              <a:buChar char="●"/>
            </a:pPr>
            <a:r>
              <a:rPr lang="pt-BR" sz="2100" dirty="0"/>
              <a:t>Handouts Avaliativos</a:t>
            </a:r>
          </a:p>
          <a:p>
            <a:pPr lvl="1">
              <a:spcBef>
                <a:spcPts val="0"/>
              </a:spcBef>
              <a:buFont typeface="Arial"/>
              <a:buChar char="○"/>
            </a:pPr>
            <a:r>
              <a:rPr lang="pt-BR" sz="1800" dirty="0"/>
              <a:t>Alguns handout selecionados deverão ser entregues</a:t>
            </a:r>
          </a:p>
          <a:p>
            <a:pPr marL="101600" indent="0">
              <a:spcBef>
                <a:spcPts val="0"/>
              </a:spcBef>
            </a:pPr>
            <a:endParaRPr lang="pt-BR" sz="1800" dirty="0"/>
          </a:p>
          <a:p>
            <a:pPr marL="101600" indent="0">
              <a:spcBef>
                <a:spcPts val="0"/>
              </a:spcBef>
            </a:pPr>
            <a:r>
              <a:rPr lang="pt-BR" sz="1800" b="1" dirty="0"/>
              <a:t>Nota final é a média de todas as entregas</a:t>
            </a:r>
            <a:endParaRPr sz="1800" b="1" dirty="0"/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D84F7-8CC0-5ED4-F4DA-28E5FE09F3F4}"/>
              </a:ext>
            </a:extLst>
          </p:cNvPr>
          <p:cNvGrpSpPr/>
          <p:nvPr/>
        </p:nvGrpSpPr>
        <p:grpSpPr>
          <a:xfrm>
            <a:off x="312906" y="2475852"/>
            <a:ext cx="8593204" cy="2847542"/>
            <a:chOff x="1551949" y="2700477"/>
            <a:chExt cx="5699096" cy="1888515"/>
          </a:xfrm>
        </p:grpSpPr>
        <p:sp>
          <p:nvSpPr>
            <p:cNvPr id="286" name="Google Shape;286;p32"/>
            <p:cNvSpPr/>
            <p:nvPr/>
          </p:nvSpPr>
          <p:spPr>
            <a:xfrm>
              <a:off x="1551949" y="2700477"/>
              <a:ext cx="262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1: </a:t>
              </a:r>
              <a:r>
                <a:rPr lang="pt-BR" sz="1800" dirty="0" err="1">
                  <a:solidFill>
                    <a:schemeClr val="dk1"/>
                  </a:solidFill>
                </a:rPr>
                <a:t>Rasterizador</a:t>
              </a:r>
              <a:r>
                <a:rPr lang="pt-BR" sz="1800" dirty="0">
                  <a:solidFill>
                    <a:schemeClr val="dk1"/>
                  </a:solidFill>
                </a:rPr>
                <a:t> (CPU)</a:t>
              </a:r>
              <a:endParaRPr dirty="0"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284945" y="2700487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</a:t>
              </a:r>
              <a:r>
                <a:rPr lang="pt-BR" sz="1800" dirty="0">
                  <a:solidFill>
                    <a:schemeClr val="dk1"/>
                  </a:solidFill>
                </a:rPr>
                <a:t>2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pt-BR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Shaders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(GPU)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32"/>
            <p:cNvPicPr preferRelativeResize="0"/>
            <p:nvPr/>
          </p:nvPicPr>
          <p:blipFill rotWithShape="1">
            <a:blip r:embed="rId3">
              <a:alphaModFix/>
            </a:blip>
            <a:srcRect l="7125" r="7125"/>
            <a:stretch/>
          </p:blipFill>
          <p:spPr>
            <a:xfrm>
              <a:off x="1691874" y="2993440"/>
              <a:ext cx="2462799" cy="159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1687" y="2993442"/>
              <a:ext cx="2393313" cy="1595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Sobre esse curso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Uma ampla visão geral dos principais tópicos e técnicas em computação gráfica: geometria, renderização, cores, texturas, iluminação, animação, imagens, etc.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Aprenda fazendo:</a:t>
            </a:r>
            <a:endParaRPr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Diversas atividades em aula para verificar, desenvolver e fixar suas habilidades;</a:t>
            </a:r>
            <a:endParaRPr sz="2100"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Desenvolvimento de projetos para colocar todo esse conhecimento para funcionar.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Política de Atrasos nas Entregas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As entregas são até 11:59 do dia marcado.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cada dia atrasado a nota é reduzida em 1 ponto.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(Isso não significa que todos que entregarem no prazo receberão 10, se o trabalho fosse receber 5 e chegou atrasado um dia, a nota do trabalho vai virar 4)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Ferramentas de Inteligência Artificial</a:t>
            </a: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as tarefas e discussões conceituais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pediremos que vocês não usem ferramentas de IA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indent="0"/>
            <a:r>
              <a:rPr lang="pt-BR" b="1" dirty="0"/>
              <a:t>Para exercícios práticos e projetos</a:t>
            </a:r>
          </a:p>
          <a:p>
            <a:pPr marL="0" indent="0"/>
            <a:r>
              <a:rPr lang="pt-BR" dirty="0"/>
              <a:t>use com moderação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43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pt-BR" sz="3200"/>
              <a:t>Perguntas?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X3D e Linhas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70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armazenar os dados da cena?</a:t>
            </a:r>
            <a:endParaRPr dirty="0"/>
          </a:p>
        </p:txBody>
      </p:sp>
      <p:sp>
        <p:nvSpPr>
          <p:cNvPr id="568" name="Google Shape;56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Nós precisamos de uma forma de armazenar os dados:</a:t>
            </a:r>
            <a:endParaRPr dirty="0"/>
          </a:p>
        </p:txBody>
      </p:sp>
      <p:sp>
        <p:nvSpPr>
          <p:cNvPr id="569" name="Google Shape;56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75" y="1605925"/>
            <a:ext cx="6142601" cy="3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381500" y="1605925"/>
            <a:ext cx="2204700" cy="19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Superfícies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Materiais </a:t>
            </a: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Animações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Luzes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Câmeras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7841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135703"/>
            <a:ext cx="4422300" cy="22571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Coordinate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>
                <a:solidFill>
                  <a:srgbClr val="C695C6"/>
                </a:solidFill>
              </a:rPr>
              <a:t>point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-5 1 3 -3 2 1 -5 4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Material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 err="1">
                <a:solidFill>
                  <a:srgbClr val="C695C6"/>
                </a:solidFill>
              </a:rPr>
              <a:t>diffuseColor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1 0 0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 dirty="0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Coordinate,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Material, atributo: 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198348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1326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X3D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29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5037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9689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Horário de Atendimento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Quartas-feiras das 18:00 as 19:30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Link de Acesso Remoto do Teams: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Luciano Soares: lucianops@insper.edu.br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Fabio </a:t>
            </a:r>
            <a:r>
              <a:rPr lang="pt-BR" dirty="0" err="1"/>
              <a:t>Orfali</a:t>
            </a:r>
            <a:r>
              <a:rPr lang="pt-BR" dirty="0"/>
              <a:t>: fabioo1@insper.edu.br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9954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35636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&lt;?xml version="1.0" encoding="UTF-8"?&gt;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&lt;!DOCTYPE X3D PUBLIC "http://www.web3d.org/specifications/x3d-3.0.dtd"&gt;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&lt;X3D profile="Immersive"&gt;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&lt;NavigationInfo type="ANY"/&gt;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&lt;Material diffuseColor=”1 1 1”/&gt;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&lt;/Appearance&gt;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&lt;Sphere/&gt;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&lt;/Shape&gt;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&lt;/Transform&gt;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&lt;/X3D&gt;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93644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2288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https://www.web3d.org/documents/specifications/19775-1/V3.3/Part01/Architecture.html</a:t>
            </a:r>
            <a:endParaRPr sz="140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128975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179700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  <p:extLst>
      <p:ext uri="{BB962C8B-B14F-4D97-AF65-F5344CB8AC3E}">
        <p14:creationId xmlns:p14="http://schemas.microsoft.com/office/powerpoint/2010/main" val="131530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34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63399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05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850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294050" y="838975"/>
            <a:ext cx="855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Essa primeira parte da disciplina é baseada no curso de Berkeley CS184 e Stanford CS248. Qualquer semelhança não é mera coincidência.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Assim, já agradeço a todos pelos materiais encontrados na internet: Pat Hanrahan, Ren Ng, Kayvon Fatahalian, Keenan Crane, Mark Pauly, Steve Marschner, Kayvon Fatahalian, dentre outros.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661" y="3636640"/>
            <a:ext cx="32893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570651"/>
            <a:ext cx="3727031" cy="7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 err="1"/>
              <a:t>Appearance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 err="1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fillProperties</a:t>
            </a:r>
            <a:r>
              <a:rPr lang="en-US" sz="1800" dirty="0"/>
              <a:t>	NULL 	[</a:t>
            </a:r>
            <a:r>
              <a:rPr lang="en-US" sz="1800" dirty="0" err="1"/>
              <a:t>FillProperties</a:t>
            </a:r>
            <a:r>
              <a:rPr lang="en-US" sz="1800" dirty="0"/>
              <a:t>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lineProperties</a:t>
            </a:r>
            <a:r>
              <a:rPr lang="en-US" sz="1800" dirty="0"/>
              <a:t> 	NULL 	[</a:t>
            </a:r>
            <a:r>
              <a:rPr lang="en-US" sz="1800" dirty="0" err="1"/>
              <a:t>LineProperties</a:t>
            </a:r>
            <a:r>
              <a:rPr lang="en-US" sz="1800" dirty="0"/>
              <a:t>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SFNode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MFNode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textureTransform</a:t>
            </a:r>
            <a:r>
              <a:rPr lang="en-US" sz="1800" dirty="0"/>
              <a:t>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}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5625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577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56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/>
              <a:t>Visualizando X3D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824408"/>
          </a:xfrm>
        </p:spPr>
        <p:txBody>
          <a:bodyPr/>
          <a:lstStyle/>
          <a:p>
            <a:pPr marL="223838" indent="-215900"/>
            <a:r>
              <a:rPr lang="pt-BR" dirty="0"/>
              <a:t>Uma forma é criar um HTML é chamar os scripts em Javascript para rodar seu X3D diretamente.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19D1-77EC-D72C-339F-9172423BB577}"/>
              </a:ext>
            </a:extLst>
          </p:cNvPr>
          <p:cNvSpPr txBox="1"/>
          <p:nvPr/>
        </p:nvSpPr>
        <p:spPr>
          <a:xfrm>
            <a:off x="527901" y="1738978"/>
            <a:ext cx="8225551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&lt;script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https://create3000.github.io/code/x_ite/latest/x_ite.min.js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&lt;x3d-canvas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triang3d.x3d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&gt;&lt;/x3d-canvas&gt;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BB209B-BEDB-4EE9-6597-83E6F2C89635}"/>
              </a:ext>
            </a:extLst>
          </p:cNvPr>
          <p:cNvSpPr txBox="1">
            <a:spLocks/>
          </p:cNvSpPr>
          <p:nvPr/>
        </p:nvSpPr>
        <p:spPr>
          <a:xfrm>
            <a:off x="390548" y="3563818"/>
            <a:ext cx="84282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3838" indent="-215900"/>
            <a:r>
              <a:rPr lang="pt-BR" dirty="0"/>
              <a:t>Outra forma é abrindo o arquivo X3D em alguma plataforma web que suporte o formato. Por exemplo:</a:t>
            </a:r>
          </a:p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42861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 dirty="0"/>
              <a:t>X_ITE X3D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584291"/>
          </a:xfrm>
        </p:spPr>
        <p:txBody>
          <a:bodyPr/>
          <a:lstStyle/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B9391-6ACD-444E-2F24-21A9997B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71" y="1541839"/>
            <a:ext cx="6931058" cy="38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82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FD6-B70B-CA7A-EC91-82076892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Crie um Boneco Palito em X3D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AB2B-4198-3705-4311-3EC4C8CC3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Desenhe um boneco palito em X3D. Use os recursos que achar mais conveniente para desenhar seu boneco.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B31B2-882F-8C64-7570-94C60E204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88395CE-E5C3-369A-F78D-DB7BFC0B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57" y="1819372"/>
            <a:ext cx="2397886" cy="3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01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Best 27-Inch Monitors For 2023 Reviews By Wirecutter, 42% OFF">
            <a:extLst>
              <a:ext uri="{FF2B5EF4-FFF2-40B4-BE49-F238E27FC236}">
                <a16:creationId xmlns:a16="http://schemas.microsoft.com/office/drawing/2014/main" id="{111092A0-F624-F51D-39B4-522799B6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99516"/>
            <a:ext cx="7237476" cy="48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FC1862-11D7-9CC4-BF7D-7F2F7373BABA}"/>
              </a:ext>
            </a:extLst>
          </p:cNvPr>
          <p:cNvSpPr/>
          <p:nvPr/>
        </p:nvSpPr>
        <p:spPr>
          <a:xfrm>
            <a:off x="1517904" y="1060704"/>
            <a:ext cx="5330952" cy="2980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se desenham linhas no computador?</a:t>
            </a:r>
            <a:endParaRPr dirty="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81E390-9A8A-3123-7F37-67EBBB876077}"/>
              </a:ext>
            </a:extLst>
          </p:cNvPr>
          <p:cNvGrpSpPr/>
          <p:nvPr/>
        </p:nvGrpSpPr>
        <p:grpSpPr>
          <a:xfrm>
            <a:off x="1517904" y="1060704"/>
            <a:ext cx="5330952" cy="2980944"/>
            <a:chOff x="1517904" y="1060704"/>
            <a:chExt cx="5330952" cy="2980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50F5CC-0C84-38F3-B40B-F2834743F653}"/>
                </a:ext>
              </a:extLst>
            </p:cNvPr>
            <p:cNvSpPr/>
            <p:nvPr/>
          </p:nvSpPr>
          <p:spPr>
            <a:xfrm>
              <a:off x="1517904" y="1060704"/>
              <a:ext cx="5330952" cy="298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95573D-99DF-75AA-43DB-B28916797CEE}"/>
                </a:ext>
              </a:extLst>
            </p:cNvPr>
            <p:cNvGrpSpPr/>
            <p:nvPr/>
          </p:nvGrpSpPr>
          <p:grpSpPr>
            <a:xfrm>
              <a:off x="2447823" y="1170432"/>
              <a:ext cx="3620023" cy="2796829"/>
              <a:chOff x="1197424" y="624464"/>
              <a:chExt cx="6201728" cy="47914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8B0DA-7CB8-FF9E-F679-92468B558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24" y="624464"/>
                <a:ext cx="6201728" cy="479145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D85210-19E6-E812-A63A-34BAB6D8FBE3}"/>
                  </a:ext>
                </a:extLst>
              </p:cNvPr>
              <p:cNvSpPr/>
              <p:nvPr/>
            </p:nvSpPr>
            <p:spPr>
              <a:xfrm>
                <a:off x="1197424" y="4480559"/>
                <a:ext cx="1436048" cy="93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612" y="802251"/>
            <a:ext cx="7188775" cy="411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7"/>
          <p:cNvGrpSpPr/>
          <p:nvPr/>
        </p:nvGrpSpPr>
        <p:grpSpPr>
          <a:xfrm>
            <a:off x="3949838" y="4498325"/>
            <a:ext cx="1337888" cy="987225"/>
            <a:chOff x="3949838" y="4498325"/>
            <a:chExt cx="1337888" cy="987225"/>
          </a:xfrm>
        </p:grpSpPr>
        <p:sp>
          <p:nvSpPr>
            <p:cNvPr id="438" name="Google Shape;438;p47"/>
            <p:cNvSpPr/>
            <p:nvPr/>
          </p:nvSpPr>
          <p:spPr>
            <a:xfrm>
              <a:off x="5157525" y="4498325"/>
              <a:ext cx="130200" cy="139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 txBox="1"/>
            <p:nvPr/>
          </p:nvSpPr>
          <p:spPr>
            <a:xfrm>
              <a:off x="3949838" y="5085350"/>
              <a:ext cx="6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</a:rPr>
                <a:t>pixel</a:t>
              </a:r>
              <a:endParaRPr sz="1600"/>
            </a:p>
          </p:txBody>
        </p:sp>
        <p:cxnSp>
          <p:nvCxnSpPr>
            <p:cNvPr id="440" name="Google Shape;440;p47"/>
            <p:cNvCxnSpPr>
              <a:stCxn id="439" idx="3"/>
              <a:endCxn id="438" idx="2"/>
            </p:cNvCxnSpPr>
            <p:nvPr/>
          </p:nvCxnSpPr>
          <p:spPr>
            <a:xfrm rot="10800000" flipH="1">
              <a:off x="4646738" y="4637750"/>
              <a:ext cx="576000" cy="6477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t="33958" r="55900"/>
          <a:stretch/>
        </p:blipFill>
        <p:spPr>
          <a:xfrm>
            <a:off x="1750775" y="1608350"/>
            <a:ext cx="200392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1750775" y="4398050"/>
            <a:ext cx="200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1A1A1B"/>
                </a:solidFill>
                <a:highlight>
                  <a:srgbClr val="FFFFFF"/>
                </a:highlight>
              </a:rPr>
              <a:t>iPhone X</a:t>
            </a:r>
            <a:endParaRPr sz="2000" b="1"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50" y="1608350"/>
            <a:ext cx="2107867" cy="27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4834550" y="4398050"/>
            <a:ext cx="210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highlight>
                  <a:srgbClr val="F9F9F9"/>
                </a:highlight>
              </a:rPr>
              <a:t>iPhone 8</a:t>
            </a:r>
            <a:endParaRPr sz="2000" b="1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representadas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imagens são representadas com um grid 2D de pixels (</a:t>
            </a:r>
            <a:r>
              <a:rPr lang="pt-BR" b="1"/>
              <a:t>pi</a:t>
            </a:r>
            <a:r>
              <a:rPr lang="pt-BR"/>
              <a:t>cture </a:t>
            </a:r>
            <a:r>
              <a:rPr lang="pt-BR" b="1"/>
              <a:t>x el</a:t>
            </a:r>
            <a:r>
              <a:rPr lang="pt-BR"/>
              <a:t>ement). Cada pixel possui uma cor e brilho.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144" y="1863064"/>
            <a:ext cx="6560288" cy="331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Vai ter matemática nesse curso ?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Sim. Neste curso iremos bem a fundo no funcionamento dos algoritmos que geram os gráficos, e vocês verão na prática como o conhecimento matemático é importante.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grpSp>
        <p:nvGrpSpPr>
          <p:cNvPr id="78" name="Google Shape;78;p10"/>
          <p:cNvGrpSpPr/>
          <p:nvPr/>
        </p:nvGrpSpPr>
        <p:grpSpPr>
          <a:xfrm>
            <a:off x="390633" y="2684170"/>
            <a:ext cx="8428029" cy="2412571"/>
            <a:chOff x="238150" y="2619250"/>
            <a:chExt cx="8767324" cy="2635825"/>
          </a:xfrm>
        </p:grpSpPr>
        <p:pic>
          <p:nvPicPr>
            <p:cNvPr id="79" name="Google Shape;7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7281" y="2619250"/>
              <a:ext cx="4728193" cy="26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50" y="2619253"/>
              <a:ext cx="3928860" cy="263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C3360-6ABD-C29B-6A0B-4B4E3DA38368}"/>
              </a:ext>
            </a:extLst>
          </p:cNvPr>
          <p:cNvSpPr txBox="1"/>
          <p:nvPr/>
        </p:nvSpPr>
        <p:spPr>
          <a:xfrm>
            <a:off x="4816602" y="5088241"/>
            <a:ext cx="40020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Age of Ultron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EDCF-D15F-11CA-C4D1-9674F571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Profundida de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AE396-B4F9-BA4B-DA67-7519026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4867252" cy="4496159"/>
          </a:xfrm>
        </p:spPr>
        <p:txBody>
          <a:bodyPr>
            <a:normAutofit/>
          </a:bodyPr>
          <a:lstStyle/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A profundidade de cor indica a quantidade de memória usada para representar os canais de cores de cada pixel.</a:t>
            </a:r>
          </a:p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Tradicionalmente usamos 8 bits por canal de cor, ordenados em vermelho(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R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Verde(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G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 e Azul(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B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levando a 24 bits por pixel.</a:t>
            </a:r>
          </a:p>
          <a:p>
            <a:endParaRPr lang="pt-BR" sz="2600" kern="1200" dirty="0">
              <a:solidFill>
                <a:srgbClr val="000000"/>
              </a:solidFill>
              <a:latin typeface="+mn-lt"/>
              <a:ea typeface="+mn-ea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7EA1-F4C9-4B21-B243-DBB4AAA9B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5EC31-F627-FDB4-8616-F12B72BC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52" y="887302"/>
            <a:ext cx="3009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64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Frame Buffer</a:t>
            </a:r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Memória (usualmente na placa gráfica) que armazena esse grid de pixels para depois ser enviado para o display.</a:t>
            </a: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466" name="Google Shape;466;p50" descr="A screenshot of a video gam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39" y="1620861"/>
            <a:ext cx="5282865" cy="371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1"/>
          <p:cNvGraphicFramePr/>
          <p:nvPr/>
        </p:nvGraphicFramePr>
        <p:xfrm>
          <a:off x="1064917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Pontos na Tela</a:t>
            </a:r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Normalmente desenhamos um pixel quando queremos desenhar um ponto na tela.</a:t>
            </a:r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graphicFrame>
        <p:nvGraphicFramePr>
          <p:cNvPr id="475" name="Google Shape;475;p51"/>
          <p:cNvGraphicFramePr/>
          <p:nvPr/>
        </p:nvGraphicFramePr>
        <p:xfrm>
          <a:off x="1065279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6" name="Google Shape;476;p51"/>
          <p:cNvSpPr/>
          <p:nvPr/>
        </p:nvSpPr>
        <p:spPr>
          <a:xfrm>
            <a:off x="3883843" y="2857500"/>
            <a:ext cx="226244" cy="225065"/>
          </a:xfrm>
          <a:prstGeom prst="ellipse">
            <a:avLst/>
          </a:prstGeom>
          <a:solidFill>
            <a:srgbClr val="CC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"Rasterização": processo de converter um objeto contínuo (linha, polígono, etc) em uma representação discreta em um display "raster" (um grid de pixels)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18" y="1991697"/>
            <a:ext cx="6775519" cy="341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i="1"/>
              <a:t>Diamond rule</a:t>
            </a:r>
            <a:r>
              <a:rPr lang="pt-BR" b="1"/>
              <a:t> (usada em GPUs modernas):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selecione o pixel se a linha passar pelo diamante associado.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91" name="Google Shape;49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492" name="Google Shape;4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664" y="1981961"/>
            <a:ext cx="6751676" cy="34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3539" y="124350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Mas qual o algoritmo para selecionar os pixels?</a:t>
            </a:r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Uma solução seria ver pixel a pixel se a linha está interseccionando o pixel.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O(n</a:t>
            </a:r>
            <a:r>
              <a:rPr lang="pt-BR" baseline="30000" dirty="0"/>
              <a:t>2</a:t>
            </a:r>
            <a:r>
              <a:rPr lang="pt-BR" dirty="0"/>
              <a:t>) : para busca de pixels na imagens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enquanto temos O(</a:t>
            </a:r>
            <a:r>
              <a:rPr lang="pt-BR" dirty="0" err="1"/>
              <a:t>n</a:t>
            </a:r>
            <a:r>
              <a:rPr lang="pt-BR" dirty="0"/>
              <a:t>) pixels realmente necessários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00" name="Google Shape;500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graphicFrame>
        <p:nvGraphicFramePr>
          <p:cNvPr id="501" name="Google Shape;501;p54"/>
          <p:cNvGraphicFramePr/>
          <p:nvPr/>
        </p:nvGraphicFramePr>
        <p:xfrm>
          <a:off x="2858058" y="3244217"/>
          <a:ext cx="3160000" cy="216660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" name="Google Shape;502;p54"/>
          <p:cNvSpPr/>
          <p:nvPr/>
        </p:nvSpPr>
        <p:spPr>
          <a:xfrm>
            <a:off x="2551564" y="4142807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4287655" y="5345668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4"/>
          <p:cNvCxnSpPr/>
          <p:nvPr/>
        </p:nvCxnSpPr>
        <p:spPr>
          <a:xfrm rot="10800000" flipH="1">
            <a:off x="3306726" y="3616740"/>
            <a:ext cx="2275367" cy="1348665"/>
          </a:xfrm>
          <a:prstGeom prst="straightConnector1">
            <a:avLst/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5" name="Google Shape;505;p54"/>
          <p:cNvSpPr/>
          <p:nvPr/>
        </p:nvSpPr>
        <p:spPr>
          <a:xfrm>
            <a:off x="4137915" y="396694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Vamos assumir que a linha é representada por (u</a:t>
            </a:r>
            <a:r>
              <a:rPr lang="pt-BR" baseline="-25000" dirty="0"/>
              <a:t>1</a:t>
            </a:r>
            <a:r>
              <a:rPr lang="pt-BR" dirty="0"/>
              <a:t>,v</a:t>
            </a:r>
            <a:r>
              <a:rPr lang="pt-BR" baseline="-25000" dirty="0"/>
              <a:t>1</a:t>
            </a:r>
            <a:r>
              <a:rPr lang="pt-BR" dirty="0"/>
              <a:t>) e (u</a:t>
            </a:r>
            <a:r>
              <a:rPr lang="pt-BR" baseline="-25000" dirty="0"/>
              <a:t>2</a:t>
            </a:r>
            <a:r>
              <a:rPr lang="pt-BR" dirty="0"/>
              <a:t>,v</a:t>
            </a:r>
            <a:r>
              <a:rPr lang="pt-BR" baseline="-25000" dirty="0"/>
              <a:t>2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(v</a:t>
            </a:r>
            <a:r>
              <a:rPr lang="pt-BR" baseline="-25000" dirty="0"/>
              <a:t>2</a:t>
            </a:r>
            <a:r>
              <a:rPr lang="pt-BR" dirty="0"/>
              <a:t>-v</a:t>
            </a:r>
            <a:r>
              <a:rPr lang="pt-BR" baseline="-25000" dirty="0"/>
              <a:t>1</a:t>
            </a:r>
            <a:r>
              <a:rPr lang="pt-BR" dirty="0"/>
              <a:t>)/(u</a:t>
            </a:r>
            <a:r>
              <a:rPr lang="pt-BR" baseline="-25000" dirty="0"/>
              <a:t>2</a:t>
            </a:r>
            <a:r>
              <a:rPr lang="pt-BR" dirty="0"/>
              <a:t>-u</a:t>
            </a:r>
            <a:r>
              <a:rPr lang="pt-BR" baseline="-25000" dirty="0"/>
              <a:t>1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caso especial onde: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u</a:t>
            </a:r>
            <a:r>
              <a:rPr lang="pt-BR" baseline="-25000" dirty="0"/>
              <a:t>1</a:t>
            </a:r>
            <a:r>
              <a:rPr lang="pt-BR" dirty="0"/>
              <a:t> &lt; u</a:t>
            </a:r>
            <a:r>
              <a:rPr lang="pt-BR" baseline="-25000" dirty="0"/>
              <a:t>2</a:t>
            </a:r>
            <a:r>
              <a:rPr lang="pt-BR" dirty="0"/>
              <a:t> e v</a:t>
            </a:r>
            <a:r>
              <a:rPr lang="pt-BR" baseline="-25000" dirty="0"/>
              <a:t>1</a:t>
            </a:r>
            <a:r>
              <a:rPr lang="pt-BR" dirty="0"/>
              <a:t> &lt; v</a:t>
            </a:r>
            <a:r>
              <a:rPr lang="pt-BR" baseline="-25000" dirty="0"/>
              <a:t>2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514" name="Google Shape;51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761" y="2425166"/>
            <a:ext cx="4692737" cy="274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5"/>
          <p:cNvSpPr/>
          <p:nvPr/>
        </p:nvSpPr>
        <p:spPr>
          <a:xfrm>
            <a:off x="5694777" y="1895795"/>
            <a:ext cx="2892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Assuma que os pixels estão coordenadas inteiras</a:t>
            </a:r>
            <a:endParaRPr/>
          </a:p>
        </p:txBody>
      </p:sp>
      <p:sp>
        <p:nvSpPr>
          <p:cNvPr id="516" name="Google Shape;516;p55"/>
          <p:cNvSpPr/>
          <p:nvPr/>
        </p:nvSpPr>
        <p:spPr>
          <a:xfrm>
            <a:off x="325220" y="3023266"/>
            <a:ext cx="3024036" cy="1569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79899" y="4667200"/>
            <a:ext cx="3180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Essa é a base para o </a:t>
            </a:r>
            <a:b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 de Bresenham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de Bresenham</a:t>
            </a:r>
            <a:endParaRPr/>
          </a:p>
        </p:txBody>
      </p:sp>
      <p:pic>
        <p:nvPicPr>
          <p:cNvPr id="523" name="Google Shape;523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46938" y="710608"/>
            <a:ext cx="4515211" cy="44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sp>
        <p:nvSpPr>
          <p:cNvPr id="525" name="Google Shape;525;p56"/>
          <p:cNvSpPr/>
          <p:nvPr/>
        </p:nvSpPr>
        <p:spPr>
          <a:xfrm>
            <a:off x="1913860" y="5255087"/>
            <a:ext cx="55501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http://rosettacode.org/wiki/Bitmap/Bresenham%27s_line_algorithm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body" idx="1"/>
          </p:nvPr>
        </p:nvSpPr>
        <p:spPr>
          <a:xfrm>
            <a:off x="205775" y="838975"/>
            <a:ext cx="8799600" cy="63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>
                <a:latin typeface="Arial"/>
                <a:ea typeface="Arial"/>
                <a:cs typeface="Arial"/>
                <a:sym typeface="Arial"/>
              </a:rPr>
              <a:t>Desenhe uma linha usando o algoritmo de Bresenham, ligando os pontos A(3, 2) e B(16, 7).</a:t>
            </a:r>
            <a:endParaRPr sz="2600"/>
          </a:p>
        </p:txBody>
      </p:sp>
      <p:sp>
        <p:nvSpPr>
          <p:cNvPr id="549" name="Google Shape;54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- Exercício</a:t>
            </a:r>
            <a:endParaRPr dirty="0"/>
          </a:p>
        </p:txBody>
      </p:sp>
      <p:sp>
        <p:nvSpPr>
          <p:cNvPr id="550" name="Google Shape;55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graphicFrame>
        <p:nvGraphicFramePr>
          <p:cNvPr id="551" name="Google Shape;551;p59"/>
          <p:cNvGraphicFramePr/>
          <p:nvPr/>
        </p:nvGraphicFramePr>
        <p:xfrm>
          <a:off x="3273438" y="1440050"/>
          <a:ext cx="4952325" cy="4055625"/>
        </p:xfrm>
        <a:graphic>
          <a:graphicData uri="http://schemas.openxmlformats.org/drawingml/2006/table">
            <a:tbl>
              <a:tblPr>
                <a:noFill/>
                <a:tableStyleId>{2CBAC242-0800-4460-8E16-9B4E29888C98}</a:tableStyleId>
              </a:tblPr>
              <a:tblGrid>
                <a:gridCol w="2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9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A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B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52" name="Google Shape;552;p59"/>
          <p:cNvSpPr/>
          <p:nvPr/>
        </p:nvSpPr>
        <p:spPr>
          <a:xfrm>
            <a:off x="279970" y="2410291"/>
            <a:ext cx="2737550" cy="156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279975" y="1633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Base para o 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 b="1">
                <a:solidFill>
                  <a:schemeClr val="dk1"/>
                </a:solidFill>
              </a:rPr>
              <a:t>Algoritmo de Bresenham</a:t>
            </a:r>
            <a:endParaRPr/>
          </a:p>
        </p:txBody>
      </p:sp>
      <p:sp>
        <p:nvSpPr>
          <p:cNvPr id="554" name="Google Shape;554;p59"/>
          <p:cNvSpPr txBox="1"/>
          <p:nvPr/>
        </p:nvSpPr>
        <p:spPr>
          <a:xfrm>
            <a:off x="273450" y="4071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ca</a:t>
            </a:r>
            <a:r>
              <a:rPr lang="pt-BR" sz="1200" dirty="0">
                <a:solidFill>
                  <a:schemeClr val="dk1"/>
                </a:solidFill>
              </a:rPr>
              <a:t> = 5/13 ~= 0.4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v</a:t>
            </a:r>
            <a:r>
              <a:rPr lang="pt-BR" sz="1200" dirty="0">
                <a:solidFill>
                  <a:schemeClr val="dk1"/>
                </a:solidFill>
              </a:rPr>
              <a:t> = 2.5, 2.9, 3.3, 3.7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u</a:t>
            </a:r>
            <a:r>
              <a:rPr lang="pt-BR" sz="1200" dirty="0">
                <a:solidFill>
                  <a:schemeClr val="dk1"/>
                </a:solidFill>
              </a:rPr>
              <a:t> = 3.5, 4.5, 5.5, 6.5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C100-3695-8B31-3AC4-DEE4CC8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- Resolva o Python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5119-E092-80A3-454F-49BDE8DF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9D4E-D017-C78B-4ADF-E27C10CF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2943"/>
            <a:ext cx="7772400" cy="4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71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os resultados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Começaremos com resultados bem simples. Triângulos, Esferas,... 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03C53-BAA7-C855-2D73-B2F783C7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1" y="2184637"/>
            <a:ext cx="3143319" cy="2624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251E7-36E1-E980-80C7-BEB6E9B8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72" y="2184637"/>
            <a:ext cx="4216797" cy="2624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Próxima Aula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15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Na próxima aula, vamos falar sobre desenhar um triângulo no frame buffer de um computador.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 é muito mais interessante do que pode parecer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Além disso, o que há com essas linhas "irregulares"?</a:t>
            </a:r>
            <a:endParaRPr dirty="0"/>
          </a:p>
        </p:txBody>
      </p:sp>
      <p:sp>
        <p:nvSpPr>
          <p:cNvPr id="625" name="Google Shape;625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626" name="Google Shape;6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50" y="2565775"/>
            <a:ext cx="4345461" cy="21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649" y="2565776"/>
            <a:ext cx="3116750" cy="219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" name="Google Shape;926;p84">
            <a:extLst>
              <a:ext uri="{FF2B5EF4-FFF2-40B4-BE49-F238E27FC236}">
                <a16:creationId xmlns:a16="http://schemas.microsoft.com/office/drawing/2014/main" id="{E873A5C8-BBBA-096C-45BF-B2D37D15BA4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Podemos ir mais longe?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182880" y="838975"/>
            <a:ext cx="896112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Na segunda parte do curso trabalharemos com ferramentas mais avançadas usando por exemplo </a:t>
            </a:r>
            <a:r>
              <a:rPr lang="pt-BR" sz="2400" i="1" dirty="0" err="1"/>
              <a:t>shaders</a:t>
            </a:r>
            <a:r>
              <a:rPr lang="pt-BR" sz="2400" dirty="0"/>
              <a:t>.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B32E46-3C32-60DA-6A0E-C1F1D6825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2194" r="28604" b="11521"/>
          <a:stretch/>
        </p:blipFill>
        <p:spPr bwMode="auto">
          <a:xfrm>
            <a:off x="768095" y="2567575"/>
            <a:ext cx="2121409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3E78548-E926-A102-0977-2959FE11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79" y="2267709"/>
            <a:ext cx="4837581" cy="27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 foco não é mergulhar nas APIs Gráficas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957" y="4631443"/>
            <a:ext cx="1830023" cy="77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97" y="1021508"/>
            <a:ext cx="2668647" cy="7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64" y="4631443"/>
            <a:ext cx="1692572" cy="7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4145" y="1032029"/>
            <a:ext cx="2577916" cy="13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 series of blue triangles that form a 'W', with 'WebGPU' written as text below the triangles">
            <a:extLst>
              <a:ext uri="{FF2B5EF4-FFF2-40B4-BE49-F238E27FC236}">
                <a16:creationId xmlns:a16="http://schemas.microsoft.com/office/drawing/2014/main" id="{EC5AF93B-D615-0859-05A0-C460EA0A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42" y="2713446"/>
            <a:ext cx="1539790" cy="15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rectX - Wikipedia">
            <a:extLst>
              <a:ext uri="{FF2B5EF4-FFF2-40B4-BE49-F238E27FC236}">
                <a16:creationId xmlns:a16="http://schemas.microsoft.com/office/drawing/2014/main" id="{0CB5782F-01B1-3C70-FEA7-850C0B4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085" y="2205156"/>
            <a:ext cx="2762083" cy="11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l Overview - Apple Developer">
            <a:extLst>
              <a:ext uri="{FF2B5EF4-FFF2-40B4-BE49-F238E27FC236}">
                <a16:creationId xmlns:a16="http://schemas.microsoft.com/office/drawing/2014/main" id="{385B3648-E13C-88E7-FA0A-3406D10A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8" y="3124534"/>
            <a:ext cx="1387122" cy="1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3373</Words>
  <Application>Microsoft Office PowerPoint</Application>
  <PresentationFormat>On-screen Show (16:10)</PresentationFormat>
  <Paragraphs>556</Paragraphs>
  <Slides>71</Slides>
  <Notes>65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7" baseType="lpstr">
      <vt:lpstr>Arial</vt:lpstr>
      <vt:lpstr>Verdana</vt:lpstr>
      <vt:lpstr>Arimo</vt:lpstr>
      <vt:lpstr>Cambria Math</vt:lpstr>
      <vt:lpstr>Courier New</vt:lpstr>
      <vt:lpstr>Personalizar design</vt:lpstr>
      <vt:lpstr>PowerPoint Presentation</vt:lpstr>
      <vt:lpstr>Professores</vt:lpstr>
      <vt:lpstr>Sobre esse curso</vt:lpstr>
      <vt:lpstr>Horário de Atendimento</vt:lpstr>
      <vt:lpstr>Computação Gráfica</vt:lpstr>
      <vt:lpstr>Vai ter matemática nesse curso ?</vt:lpstr>
      <vt:lpstr>E os resultados</vt:lpstr>
      <vt:lpstr>Podemos ir mais longe?</vt:lpstr>
      <vt:lpstr>O foco não é mergulhar nas APIs Gráficas</vt:lpstr>
      <vt:lpstr>O que é Computação Gráfica?</vt:lpstr>
      <vt:lpstr>Onde está a Computação Gráfica?</vt:lpstr>
      <vt:lpstr>Por que Informação Visual</vt:lpstr>
      <vt:lpstr>Usos da Computação Gráfica Filmes</vt:lpstr>
      <vt:lpstr>SIGGRAPH 2021 Computer Animation Festival </vt:lpstr>
      <vt:lpstr>Usos da Computação Gráfica Jogos Digitais</vt:lpstr>
      <vt:lpstr>Usos da Computação Gráfica  Interface Gráfica / Graphical User Interface</vt:lpstr>
      <vt:lpstr>Usos da Computação Gráfica Imagem e terrenos para mapas</vt:lpstr>
      <vt:lpstr>Usos da Computação Gráfica CAD (Computer-aided design)</vt:lpstr>
      <vt:lpstr>Usos da Computação Gráfica Arquitetura</vt:lpstr>
      <vt:lpstr>Usos da Computação Gráfica  Design de Produtos</vt:lpstr>
      <vt:lpstr>Usos da Computação Gráfica  Visualização</vt:lpstr>
      <vt:lpstr>Usos da Computação Gráfica  Simulações</vt:lpstr>
      <vt:lpstr>Usos da Computação Gráfica  Impressão 3D</vt:lpstr>
      <vt:lpstr>Fundamentos da Computação Gráfica</vt:lpstr>
      <vt:lpstr>Supercomputação (GPUs)</vt:lpstr>
      <vt:lpstr>Objetivos de Aprendizagem</vt:lpstr>
      <vt:lpstr>Aulas</vt:lpstr>
      <vt:lpstr>Bibliografia</vt:lpstr>
      <vt:lpstr>Avaliação</vt:lpstr>
      <vt:lpstr>Política de Atrasos nas Entregas</vt:lpstr>
      <vt:lpstr>Ferramentas de Inteligência Artificial</vt:lpstr>
      <vt:lpstr>PowerPoint Presentation</vt:lpstr>
      <vt:lpstr>PowerPoint Presentation</vt:lpstr>
      <vt:lpstr>Como armazenar os dados da cena?</vt:lpstr>
      <vt:lpstr>Extensible Markup Language (XML) </vt:lpstr>
      <vt:lpstr>XML - Elementos e Atributos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Polyline2D</vt:lpstr>
      <vt:lpstr>TriangleSet2D</vt:lpstr>
      <vt:lpstr>Appearance</vt:lpstr>
      <vt:lpstr>Material</vt:lpstr>
      <vt:lpstr>Exemplos</vt:lpstr>
      <vt:lpstr>Visualizando X3D online</vt:lpstr>
      <vt:lpstr>X_ITE X3D Browser</vt:lpstr>
      <vt:lpstr>Atividade – Crie um Boneco Palito em X3D</vt:lpstr>
      <vt:lpstr>Como se desenham linhas no computador?</vt:lpstr>
      <vt:lpstr>Funcionamento dos Displays</vt:lpstr>
      <vt:lpstr>Funcionamento dos Displays</vt:lpstr>
      <vt:lpstr>Como as imagens são representadas</vt:lpstr>
      <vt:lpstr>Profundida de cores</vt:lpstr>
      <vt:lpstr>Frame Buffer</vt:lpstr>
      <vt:lpstr>Desenhando Pontos na Tela</vt:lpstr>
      <vt:lpstr>Quais pixels eu devo colorir para ver a linha? </vt:lpstr>
      <vt:lpstr>Quais pixels eu devo colorir para ver a linha? </vt:lpstr>
      <vt:lpstr>Mas qual o algoritmo para selecionar os pixels?</vt:lpstr>
      <vt:lpstr>Rasterização Incremental de Linhas</vt:lpstr>
      <vt:lpstr>Algoritmo de Bresenham</vt:lpstr>
      <vt:lpstr>Atividade - Exercício</vt:lpstr>
      <vt:lpstr>Atividade - Resolva o Python Notebook</vt:lpstr>
      <vt:lpstr>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33</cp:revision>
  <dcterms:modified xsi:type="dcterms:W3CDTF">2024-08-05T16:39:27Z</dcterms:modified>
</cp:coreProperties>
</file>